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8" r:id="rId4"/>
    <p:sldId id="279" r:id="rId5"/>
    <p:sldId id="280" r:id="rId6"/>
    <p:sldId id="258" r:id="rId7"/>
    <p:sldId id="263" r:id="rId8"/>
    <p:sldId id="259" r:id="rId9"/>
    <p:sldId id="260" r:id="rId10"/>
    <p:sldId id="261" r:id="rId11"/>
    <p:sldId id="268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4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588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088BC-160E-4ED9-88DC-71A432090A6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E285BF-0A32-4E4F-99B6-D78F66B95496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Отличительными чертами наших услуг являются</a:t>
          </a:r>
          <a:endParaRPr lang="ru-RU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840865BB-E941-4041-8741-003233C90246}" type="parTrans" cxnId="{B9173BFA-5A76-4FD9-8E53-C54BFC8A7E9C}">
      <dgm:prSet/>
      <dgm:spPr/>
      <dgm:t>
        <a:bodyPr/>
        <a:lstStyle/>
        <a:p>
          <a:endParaRPr lang="ru-RU"/>
        </a:p>
      </dgm:t>
    </dgm:pt>
    <dgm:pt modelId="{843144A2-664F-4F9D-BC9D-D91253410446}" type="sibTrans" cxnId="{B9173BFA-5A76-4FD9-8E53-C54BFC8A7E9C}">
      <dgm:prSet/>
      <dgm:spPr/>
      <dgm:t>
        <a:bodyPr/>
        <a:lstStyle/>
        <a:p>
          <a:endParaRPr lang="ru-RU"/>
        </a:p>
      </dgm:t>
    </dgm:pt>
    <dgm:pt modelId="{58C57FC1-C311-46AD-8E3C-15796F1B54A5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1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Обученный квалифицированный персонал</a:t>
          </a:r>
          <a:endParaRPr lang="ru-RU" sz="1100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7041CE67-0582-4F2A-B462-1C4C8A7B6A72}" type="parTrans" cxnId="{1FAD2A5C-DE81-46DA-B440-42ED365530DB}">
      <dgm:prSet/>
      <dgm:spPr/>
      <dgm:t>
        <a:bodyPr/>
        <a:lstStyle/>
        <a:p>
          <a:endParaRPr lang="ru-RU"/>
        </a:p>
      </dgm:t>
    </dgm:pt>
    <dgm:pt modelId="{FAECEB69-6811-4956-88FF-0DD622FDF2DD}" type="sibTrans" cxnId="{1FAD2A5C-DE81-46DA-B440-42ED365530DB}">
      <dgm:prSet/>
      <dgm:spPr/>
      <dgm:t>
        <a:bodyPr/>
        <a:lstStyle/>
        <a:p>
          <a:endParaRPr lang="ru-RU"/>
        </a:p>
      </dgm:t>
    </dgm:pt>
    <dgm:pt modelId="{576AD61B-1C4D-4160-9D10-8D6113A2180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1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Прозрачность и доступность цен</a:t>
          </a:r>
          <a:endParaRPr lang="ru-RU" sz="1100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1205FC15-FDAA-440E-BECF-91904A10A4B3}" type="parTrans" cxnId="{10A0DDB4-8B4A-4C78-84F6-A8903108B8E4}">
      <dgm:prSet/>
      <dgm:spPr/>
      <dgm:t>
        <a:bodyPr/>
        <a:lstStyle/>
        <a:p>
          <a:endParaRPr lang="ru-RU"/>
        </a:p>
      </dgm:t>
    </dgm:pt>
    <dgm:pt modelId="{7065FD3D-D61B-459E-88E3-71F36F87F729}" type="sibTrans" cxnId="{10A0DDB4-8B4A-4C78-84F6-A8903108B8E4}">
      <dgm:prSet/>
      <dgm:spPr/>
      <dgm:t>
        <a:bodyPr/>
        <a:lstStyle/>
        <a:p>
          <a:endParaRPr lang="ru-RU"/>
        </a:p>
      </dgm:t>
    </dgm:pt>
    <dgm:pt modelId="{94F6602A-20B9-4161-8A67-CD27FCE5E3D9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1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Индивидуальный подход к Заказчику</a:t>
          </a:r>
          <a:endParaRPr lang="ru-RU" sz="1100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222100FC-393B-4F4E-AC03-EF982696C78F}" type="parTrans" cxnId="{2DDC56DE-C1DC-4627-BC0C-117507E4A2F7}">
      <dgm:prSet/>
      <dgm:spPr/>
      <dgm:t>
        <a:bodyPr/>
        <a:lstStyle/>
        <a:p>
          <a:endParaRPr lang="ru-RU"/>
        </a:p>
      </dgm:t>
    </dgm:pt>
    <dgm:pt modelId="{FBA00084-6400-4475-9F07-988C4A7FB0A9}" type="sibTrans" cxnId="{2DDC56DE-C1DC-4627-BC0C-117507E4A2F7}">
      <dgm:prSet/>
      <dgm:spPr/>
      <dgm:t>
        <a:bodyPr/>
        <a:lstStyle/>
        <a:p>
          <a:endParaRPr lang="ru-RU"/>
        </a:p>
      </dgm:t>
    </dgm:pt>
    <dgm:pt modelId="{DCCF6246-3DFC-43BF-BA0D-5E1EF591ACE2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1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Постоянный контроль качества выполняемых работ на объекте</a:t>
          </a:r>
          <a:endParaRPr lang="ru-RU" sz="1100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1BDA39C3-7653-45BB-A551-CF6BECA9CB63}" type="parTrans" cxnId="{FC0EDA83-4EEF-4813-A645-7D15D7BF54A6}">
      <dgm:prSet/>
      <dgm:spPr/>
      <dgm:t>
        <a:bodyPr/>
        <a:lstStyle/>
        <a:p>
          <a:endParaRPr lang="ru-RU"/>
        </a:p>
      </dgm:t>
    </dgm:pt>
    <dgm:pt modelId="{506F58A5-4231-47D6-B2FA-627C87BF3A85}" type="sibTrans" cxnId="{FC0EDA83-4EEF-4813-A645-7D15D7BF54A6}">
      <dgm:prSet/>
      <dgm:spPr/>
      <dgm:t>
        <a:bodyPr/>
        <a:lstStyle/>
        <a:p>
          <a:endParaRPr lang="ru-RU"/>
        </a:p>
      </dgm:t>
    </dgm:pt>
    <dgm:pt modelId="{2488E84A-F909-4D4E-8BF2-E125EE5ECEAD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11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Бесплатный выезд специалиста на объект для консультаций</a:t>
          </a:r>
          <a:endParaRPr lang="ru-RU" sz="1100" b="1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gm:t>
    </dgm:pt>
    <dgm:pt modelId="{94053E4F-FC60-4445-8939-934BF275E21D}" type="parTrans" cxnId="{A63F91B6-17C7-4C3F-8EF2-A08E32253677}">
      <dgm:prSet/>
      <dgm:spPr/>
      <dgm:t>
        <a:bodyPr/>
        <a:lstStyle/>
        <a:p>
          <a:endParaRPr lang="ru-RU"/>
        </a:p>
      </dgm:t>
    </dgm:pt>
    <dgm:pt modelId="{32CE4E55-3147-4C35-8A6E-C5916BBA6717}" type="sibTrans" cxnId="{A63F91B6-17C7-4C3F-8EF2-A08E32253677}">
      <dgm:prSet/>
      <dgm:spPr/>
      <dgm:t>
        <a:bodyPr/>
        <a:lstStyle/>
        <a:p>
          <a:endParaRPr lang="ru-RU"/>
        </a:p>
      </dgm:t>
    </dgm:pt>
    <dgm:pt modelId="{3DFAB0BF-4172-49D7-AEB7-36D35D3C79FC}" type="pres">
      <dgm:prSet presAssocID="{CBB088BC-160E-4ED9-88DC-71A432090A6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54A8B1AA-B097-49DE-BFB9-DCB7E672E78F}" type="pres">
      <dgm:prSet presAssocID="{ADE285BF-0A32-4E4F-99B6-D78F66B95496}" presName="hierRoot1" presStyleCnt="0"/>
      <dgm:spPr/>
    </dgm:pt>
    <dgm:pt modelId="{7C147C81-5D55-4BCF-B188-EE6C366ACEE6}" type="pres">
      <dgm:prSet presAssocID="{ADE285BF-0A32-4E4F-99B6-D78F66B95496}" presName="composite" presStyleCnt="0"/>
      <dgm:spPr/>
    </dgm:pt>
    <dgm:pt modelId="{F10DF797-51DA-45AF-9132-2392B854F05C}" type="pres">
      <dgm:prSet presAssocID="{ADE285BF-0A32-4E4F-99B6-D78F66B95496}" presName="background" presStyleLbl="node0" presStyleIdx="0" presStyleCnt="1"/>
      <dgm:spPr/>
    </dgm:pt>
    <dgm:pt modelId="{699AC415-CB5C-4D69-A932-64E50AD43FA5}" type="pres">
      <dgm:prSet presAssocID="{ADE285BF-0A32-4E4F-99B6-D78F66B95496}" presName="text" presStyleLbl="fgAcc0" presStyleIdx="0" presStyleCnt="1" custScaleX="178649" custScaleY="205885" custLinFactNeighborX="0" custLinFactNeighborY="-9375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BADF91D-EB81-4B32-8F60-F51405A67602}" type="pres">
      <dgm:prSet presAssocID="{ADE285BF-0A32-4E4F-99B6-D78F66B95496}" presName="hierChild2" presStyleCnt="0"/>
      <dgm:spPr/>
    </dgm:pt>
    <dgm:pt modelId="{2D8A5918-FFE4-4522-97DB-EF402D24F3BD}" type="pres">
      <dgm:prSet presAssocID="{7041CE67-0582-4F2A-B462-1C4C8A7B6A72}" presName="Name10" presStyleLbl="parChTrans1D2" presStyleIdx="0" presStyleCnt="5"/>
      <dgm:spPr/>
      <dgm:t>
        <a:bodyPr/>
        <a:lstStyle/>
        <a:p>
          <a:endParaRPr lang="ru-RU"/>
        </a:p>
      </dgm:t>
    </dgm:pt>
    <dgm:pt modelId="{027B48D1-455A-4A84-B433-236C278F4F59}" type="pres">
      <dgm:prSet presAssocID="{58C57FC1-C311-46AD-8E3C-15796F1B54A5}" presName="hierRoot2" presStyleCnt="0"/>
      <dgm:spPr/>
    </dgm:pt>
    <dgm:pt modelId="{71B0CB0E-C398-4C7B-A639-9D4F392737FF}" type="pres">
      <dgm:prSet presAssocID="{58C57FC1-C311-46AD-8E3C-15796F1B54A5}" presName="composite2" presStyleCnt="0"/>
      <dgm:spPr/>
    </dgm:pt>
    <dgm:pt modelId="{1168BB45-5437-423A-AF8C-8A0A963F48D0}" type="pres">
      <dgm:prSet presAssocID="{58C57FC1-C311-46AD-8E3C-15796F1B54A5}" presName="background2" presStyleLbl="node2" presStyleIdx="0" presStyleCnt="5"/>
      <dgm:spPr/>
    </dgm:pt>
    <dgm:pt modelId="{1C1045A1-1EE2-496F-85F7-48305881A518}" type="pres">
      <dgm:prSet presAssocID="{58C57FC1-C311-46AD-8E3C-15796F1B54A5}" presName="text2" presStyleLbl="fgAcc2" presStyleIdx="0" presStyleCnt="5" custScaleX="111946" custScaleY="112457" custLinFactNeighborX="4920" custLinFactNeighborY="-287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AFCF080-58C1-4814-9EB0-7A2D1C7771B9}" type="pres">
      <dgm:prSet presAssocID="{58C57FC1-C311-46AD-8E3C-15796F1B54A5}" presName="hierChild3" presStyleCnt="0"/>
      <dgm:spPr/>
    </dgm:pt>
    <dgm:pt modelId="{F3621DB1-D543-4FD9-8EF5-C16327200DA4}" type="pres">
      <dgm:prSet presAssocID="{1205FC15-FDAA-440E-BECF-91904A10A4B3}" presName="Name10" presStyleLbl="parChTrans1D2" presStyleIdx="1" presStyleCnt="5"/>
      <dgm:spPr/>
      <dgm:t>
        <a:bodyPr/>
        <a:lstStyle/>
        <a:p>
          <a:endParaRPr lang="ru-RU"/>
        </a:p>
      </dgm:t>
    </dgm:pt>
    <dgm:pt modelId="{9CB6613E-43D4-4AD7-94E8-4C500DFC7A45}" type="pres">
      <dgm:prSet presAssocID="{576AD61B-1C4D-4160-9D10-8D6113A2180C}" presName="hierRoot2" presStyleCnt="0"/>
      <dgm:spPr/>
    </dgm:pt>
    <dgm:pt modelId="{70F261FE-2D8C-4554-935D-BA13E752A612}" type="pres">
      <dgm:prSet presAssocID="{576AD61B-1C4D-4160-9D10-8D6113A2180C}" presName="composite2" presStyleCnt="0"/>
      <dgm:spPr/>
    </dgm:pt>
    <dgm:pt modelId="{615A7CF2-60E3-4D9B-B864-BBFCA575FFB7}" type="pres">
      <dgm:prSet presAssocID="{576AD61B-1C4D-4160-9D10-8D6113A2180C}" presName="background2" presStyleLbl="node2" presStyleIdx="1" presStyleCnt="5"/>
      <dgm:spPr/>
    </dgm:pt>
    <dgm:pt modelId="{DDD39B99-434E-4878-ADDC-44DB6756F90B}" type="pres">
      <dgm:prSet presAssocID="{576AD61B-1C4D-4160-9D10-8D6113A2180C}" presName="text2" presStyleLbl="fgAcc2" presStyleIdx="1" presStyleCnt="5" custScaleX="111614" custScaleY="114951" custLinFactNeighborX="-3647" custLinFactNeighborY="-287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502A9A8-D417-47D0-A1D1-9D1FAB7D9FE7}" type="pres">
      <dgm:prSet presAssocID="{576AD61B-1C4D-4160-9D10-8D6113A2180C}" presName="hierChild3" presStyleCnt="0"/>
      <dgm:spPr/>
    </dgm:pt>
    <dgm:pt modelId="{08B8BDAE-D400-415C-8FA5-DC3BD906EF81}" type="pres">
      <dgm:prSet presAssocID="{222100FC-393B-4F4E-AC03-EF982696C78F}" presName="Name10" presStyleLbl="parChTrans1D2" presStyleIdx="2" presStyleCnt="5"/>
      <dgm:spPr/>
      <dgm:t>
        <a:bodyPr/>
        <a:lstStyle/>
        <a:p>
          <a:endParaRPr lang="ru-RU"/>
        </a:p>
      </dgm:t>
    </dgm:pt>
    <dgm:pt modelId="{49CECD52-AA40-49BE-8D15-521260CEE735}" type="pres">
      <dgm:prSet presAssocID="{94F6602A-20B9-4161-8A67-CD27FCE5E3D9}" presName="hierRoot2" presStyleCnt="0"/>
      <dgm:spPr/>
    </dgm:pt>
    <dgm:pt modelId="{355BE2D5-D415-45E5-8D70-0876347A950E}" type="pres">
      <dgm:prSet presAssocID="{94F6602A-20B9-4161-8A67-CD27FCE5E3D9}" presName="composite2" presStyleCnt="0"/>
      <dgm:spPr/>
    </dgm:pt>
    <dgm:pt modelId="{E7B9E031-F37D-4CB0-89BE-34C039F8CD01}" type="pres">
      <dgm:prSet presAssocID="{94F6602A-20B9-4161-8A67-CD27FCE5E3D9}" presName="background2" presStyleLbl="node2" presStyleIdx="2" presStyleCnt="5"/>
      <dgm:spPr/>
    </dgm:pt>
    <dgm:pt modelId="{07527051-5EB1-48B3-B213-57A38C8ACC07}" type="pres">
      <dgm:prSet presAssocID="{94F6602A-20B9-4161-8A67-CD27FCE5E3D9}" presName="text2" presStyleLbl="fgAcc2" presStyleIdx="2" presStyleCnt="5" custScaleX="100586" custScaleY="117328" custLinFactNeighborX="4021" custLinFactNeighborY="-287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EF7FD9B-54E0-4E87-B998-A8EF3BD89BE7}" type="pres">
      <dgm:prSet presAssocID="{94F6602A-20B9-4161-8A67-CD27FCE5E3D9}" presName="hierChild3" presStyleCnt="0"/>
      <dgm:spPr/>
    </dgm:pt>
    <dgm:pt modelId="{E5CE6D92-CAB1-40A2-928A-00C0C6CEACFD}" type="pres">
      <dgm:prSet presAssocID="{1BDA39C3-7653-45BB-A551-CF6BECA9CB63}" presName="Name10" presStyleLbl="parChTrans1D2" presStyleIdx="3" presStyleCnt="5"/>
      <dgm:spPr/>
      <dgm:t>
        <a:bodyPr/>
        <a:lstStyle/>
        <a:p>
          <a:endParaRPr lang="ru-RU"/>
        </a:p>
      </dgm:t>
    </dgm:pt>
    <dgm:pt modelId="{99720E71-4A93-424D-9277-0C79723D660B}" type="pres">
      <dgm:prSet presAssocID="{DCCF6246-3DFC-43BF-BA0D-5E1EF591ACE2}" presName="hierRoot2" presStyleCnt="0"/>
      <dgm:spPr/>
    </dgm:pt>
    <dgm:pt modelId="{765F55C5-4306-4187-B2F9-96AB0DF2902F}" type="pres">
      <dgm:prSet presAssocID="{DCCF6246-3DFC-43BF-BA0D-5E1EF591ACE2}" presName="composite2" presStyleCnt="0"/>
      <dgm:spPr/>
    </dgm:pt>
    <dgm:pt modelId="{95BB0528-ADDD-419B-BDDB-4EB88D865177}" type="pres">
      <dgm:prSet presAssocID="{DCCF6246-3DFC-43BF-BA0D-5E1EF591ACE2}" presName="background2" presStyleLbl="node2" presStyleIdx="3" presStyleCnt="5"/>
      <dgm:spPr/>
    </dgm:pt>
    <dgm:pt modelId="{1D5219B6-524F-4505-B872-EE7BD9D98C29}" type="pres">
      <dgm:prSet presAssocID="{DCCF6246-3DFC-43BF-BA0D-5E1EF591ACE2}" presName="text2" presStyleLbl="fgAcc2" presStyleIdx="3" presStyleCnt="5" custScaleX="95916" custScaleY="125099" custLinFactNeighborX="866" custLinFactNeighborY="-287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5DD116F-7F44-4316-8501-D53F1056B669}" type="pres">
      <dgm:prSet presAssocID="{DCCF6246-3DFC-43BF-BA0D-5E1EF591ACE2}" presName="hierChild3" presStyleCnt="0"/>
      <dgm:spPr/>
    </dgm:pt>
    <dgm:pt modelId="{38D84CCA-71D5-4FBC-9D6C-D6E8E8E08C5B}" type="pres">
      <dgm:prSet presAssocID="{94053E4F-FC60-4445-8939-934BF275E21D}" presName="Name10" presStyleLbl="parChTrans1D2" presStyleIdx="4" presStyleCnt="5"/>
      <dgm:spPr/>
      <dgm:t>
        <a:bodyPr/>
        <a:lstStyle/>
        <a:p>
          <a:endParaRPr lang="ru-RU"/>
        </a:p>
      </dgm:t>
    </dgm:pt>
    <dgm:pt modelId="{3A0C7F41-5927-4DDB-82FA-0169463F19BB}" type="pres">
      <dgm:prSet presAssocID="{2488E84A-F909-4D4E-8BF2-E125EE5ECEAD}" presName="hierRoot2" presStyleCnt="0"/>
      <dgm:spPr/>
    </dgm:pt>
    <dgm:pt modelId="{A7D51576-4D5D-4B87-AAA4-02A1443D800F}" type="pres">
      <dgm:prSet presAssocID="{2488E84A-F909-4D4E-8BF2-E125EE5ECEAD}" presName="composite2" presStyleCnt="0"/>
      <dgm:spPr/>
    </dgm:pt>
    <dgm:pt modelId="{15A3B2F4-E777-4644-9AA0-DE8F804FC8B5}" type="pres">
      <dgm:prSet presAssocID="{2488E84A-F909-4D4E-8BF2-E125EE5ECEAD}" presName="background2" presStyleLbl="node2" presStyleIdx="4" presStyleCnt="5"/>
      <dgm:spPr/>
    </dgm:pt>
    <dgm:pt modelId="{1D6B98EC-2295-4F05-94C2-105534B6EC83}" type="pres">
      <dgm:prSet presAssocID="{2488E84A-F909-4D4E-8BF2-E125EE5ECEAD}" presName="text2" presStyleLbl="fgAcc2" presStyleIdx="4" presStyleCnt="5" custScaleX="114599" custScaleY="125776" custLinFactNeighborX="-2290" custLinFactNeighborY="-2875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EFE7EAE-7D1F-4214-9FB3-6C78586D5163}" type="pres">
      <dgm:prSet presAssocID="{2488E84A-F909-4D4E-8BF2-E125EE5ECEAD}" presName="hierChild3" presStyleCnt="0"/>
      <dgm:spPr/>
    </dgm:pt>
  </dgm:ptLst>
  <dgm:cxnLst>
    <dgm:cxn modelId="{AF9DD01F-8FB7-490D-A57A-FFF899A51123}" type="presOf" srcId="{ADE285BF-0A32-4E4F-99B6-D78F66B95496}" destId="{699AC415-CB5C-4D69-A932-64E50AD43FA5}" srcOrd="0" destOrd="0" presId="urn:microsoft.com/office/officeart/2005/8/layout/hierarchy1"/>
    <dgm:cxn modelId="{2AF43CDA-497F-4E2F-B202-3E79AA64A5D4}" type="presOf" srcId="{1BDA39C3-7653-45BB-A551-CF6BECA9CB63}" destId="{E5CE6D92-CAB1-40A2-928A-00C0C6CEACFD}" srcOrd="0" destOrd="0" presId="urn:microsoft.com/office/officeart/2005/8/layout/hierarchy1"/>
    <dgm:cxn modelId="{1DA1CBBB-1269-4FD6-8DD1-F2FE8487EFD6}" type="presOf" srcId="{DCCF6246-3DFC-43BF-BA0D-5E1EF591ACE2}" destId="{1D5219B6-524F-4505-B872-EE7BD9D98C29}" srcOrd="0" destOrd="0" presId="urn:microsoft.com/office/officeart/2005/8/layout/hierarchy1"/>
    <dgm:cxn modelId="{46F63689-0D95-4B2B-AE2E-93739B9CC262}" type="presOf" srcId="{94F6602A-20B9-4161-8A67-CD27FCE5E3D9}" destId="{07527051-5EB1-48B3-B213-57A38C8ACC07}" srcOrd="0" destOrd="0" presId="urn:microsoft.com/office/officeart/2005/8/layout/hierarchy1"/>
    <dgm:cxn modelId="{10A0DDB4-8B4A-4C78-84F6-A8903108B8E4}" srcId="{ADE285BF-0A32-4E4F-99B6-D78F66B95496}" destId="{576AD61B-1C4D-4160-9D10-8D6113A2180C}" srcOrd="1" destOrd="0" parTransId="{1205FC15-FDAA-440E-BECF-91904A10A4B3}" sibTransId="{7065FD3D-D61B-459E-88E3-71F36F87F729}"/>
    <dgm:cxn modelId="{8D6CEA7D-D8C7-4068-BFF1-BC7998AC08D6}" type="presOf" srcId="{2488E84A-F909-4D4E-8BF2-E125EE5ECEAD}" destId="{1D6B98EC-2295-4F05-94C2-105534B6EC83}" srcOrd="0" destOrd="0" presId="urn:microsoft.com/office/officeart/2005/8/layout/hierarchy1"/>
    <dgm:cxn modelId="{E90395FB-27E2-4781-9FD8-8E27C53F183A}" type="presOf" srcId="{222100FC-393B-4F4E-AC03-EF982696C78F}" destId="{08B8BDAE-D400-415C-8FA5-DC3BD906EF81}" srcOrd="0" destOrd="0" presId="urn:microsoft.com/office/officeart/2005/8/layout/hierarchy1"/>
    <dgm:cxn modelId="{2DDC56DE-C1DC-4627-BC0C-117507E4A2F7}" srcId="{ADE285BF-0A32-4E4F-99B6-D78F66B95496}" destId="{94F6602A-20B9-4161-8A67-CD27FCE5E3D9}" srcOrd="2" destOrd="0" parTransId="{222100FC-393B-4F4E-AC03-EF982696C78F}" sibTransId="{FBA00084-6400-4475-9F07-988C4A7FB0A9}"/>
    <dgm:cxn modelId="{FC0EDA83-4EEF-4813-A645-7D15D7BF54A6}" srcId="{ADE285BF-0A32-4E4F-99B6-D78F66B95496}" destId="{DCCF6246-3DFC-43BF-BA0D-5E1EF591ACE2}" srcOrd="3" destOrd="0" parTransId="{1BDA39C3-7653-45BB-A551-CF6BECA9CB63}" sibTransId="{506F58A5-4231-47D6-B2FA-627C87BF3A85}"/>
    <dgm:cxn modelId="{FCCB68CE-3ECE-4D20-A515-E6D67BD39465}" type="presOf" srcId="{94053E4F-FC60-4445-8939-934BF275E21D}" destId="{38D84CCA-71D5-4FBC-9D6C-D6E8E8E08C5B}" srcOrd="0" destOrd="0" presId="urn:microsoft.com/office/officeart/2005/8/layout/hierarchy1"/>
    <dgm:cxn modelId="{B9173BFA-5A76-4FD9-8E53-C54BFC8A7E9C}" srcId="{CBB088BC-160E-4ED9-88DC-71A432090A63}" destId="{ADE285BF-0A32-4E4F-99B6-D78F66B95496}" srcOrd="0" destOrd="0" parTransId="{840865BB-E941-4041-8741-003233C90246}" sibTransId="{843144A2-664F-4F9D-BC9D-D91253410446}"/>
    <dgm:cxn modelId="{1FAD2A5C-DE81-46DA-B440-42ED365530DB}" srcId="{ADE285BF-0A32-4E4F-99B6-D78F66B95496}" destId="{58C57FC1-C311-46AD-8E3C-15796F1B54A5}" srcOrd="0" destOrd="0" parTransId="{7041CE67-0582-4F2A-B462-1C4C8A7B6A72}" sibTransId="{FAECEB69-6811-4956-88FF-0DD622FDF2DD}"/>
    <dgm:cxn modelId="{BDB709D3-8C09-4557-8B6B-5E12B2CC129D}" type="presOf" srcId="{1205FC15-FDAA-440E-BECF-91904A10A4B3}" destId="{F3621DB1-D543-4FD9-8EF5-C16327200DA4}" srcOrd="0" destOrd="0" presId="urn:microsoft.com/office/officeart/2005/8/layout/hierarchy1"/>
    <dgm:cxn modelId="{A63F91B6-17C7-4C3F-8EF2-A08E32253677}" srcId="{ADE285BF-0A32-4E4F-99B6-D78F66B95496}" destId="{2488E84A-F909-4D4E-8BF2-E125EE5ECEAD}" srcOrd="4" destOrd="0" parTransId="{94053E4F-FC60-4445-8939-934BF275E21D}" sibTransId="{32CE4E55-3147-4C35-8A6E-C5916BBA6717}"/>
    <dgm:cxn modelId="{15188BF1-D21C-434F-9302-BC37D0DD7F13}" type="presOf" srcId="{CBB088BC-160E-4ED9-88DC-71A432090A63}" destId="{3DFAB0BF-4172-49D7-AEB7-36D35D3C79FC}" srcOrd="0" destOrd="0" presId="urn:microsoft.com/office/officeart/2005/8/layout/hierarchy1"/>
    <dgm:cxn modelId="{0E1F2F27-691F-4624-9DCF-0685F956C87D}" type="presOf" srcId="{7041CE67-0582-4F2A-B462-1C4C8A7B6A72}" destId="{2D8A5918-FFE4-4522-97DB-EF402D24F3BD}" srcOrd="0" destOrd="0" presId="urn:microsoft.com/office/officeart/2005/8/layout/hierarchy1"/>
    <dgm:cxn modelId="{FB8640A4-0616-440D-99DA-ABFAF86912C4}" type="presOf" srcId="{576AD61B-1C4D-4160-9D10-8D6113A2180C}" destId="{DDD39B99-434E-4878-ADDC-44DB6756F90B}" srcOrd="0" destOrd="0" presId="urn:microsoft.com/office/officeart/2005/8/layout/hierarchy1"/>
    <dgm:cxn modelId="{EAB00EC8-823E-4801-BDA3-462CF888B578}" type="presOf" srcId="{58C57FC1-C311-46AD-8E3C-15796F1B54A5}" destId="{1C1045A1-1EE2-496F-85F7-48305881A518}" srcOrd="0" destOrd="0" presId="urn:microsoft.com/office/officeart/2005/8/layout/hierarchy1"/>
    <dgm:cxn modelId="{915A5150-CADE-4D2E-A330-7B79AA9B8780}" type="presParOf" srcId="{3DFAB0BF-4172-49D7-AEB7-36D35D3C79FC}" destId="{54A8B1AA-B097-49DE-BFB9-DCB7E672E78F}" srcOrd="0" destOrd="0" presId="urn:microsoft.com/office/officeart/2005/8/layout/hierarchy1"/>
    <dgm:cxn modelId="{4DEF4D01-E2E2-47A2-A3EA-4E5689908436}" type="presParOf" srcId="{54A8B1AA-B097-49DE-BFB9-DCB7E672E78F}" destId="{7C147C81-5D55-4BCF-B188-EE6C366ACEE6}" srcOrd="0" destOrd="0" presId="urn:microsoft.com/office/officeart/2005/8/layout/hierarchy1"/>
    <dgm:cxn modelId="{B1F564C9-4240-41FE-8E8F-E15D410A9648}" type="presParOf" srcId="{7C147C81-5D55-4BCF-B188-EE6C366ACEE6}" destId="{F10DF797-51DA-45AF-9132-2392B854F05C}" srcOrd="0" destOrd="0" presId="urn:microsoft.com/office/officeart/2005/8/layout/hierarchy1"/>
    <dgm:cxn modelId="{A79F90B9-8377-4787-9A09-1A74C47BD234}" type="presParOf" srcId="{7C147C81-5D55-4BCF-B188-EE6C366ACEE6}" destId="{699AC415-CB5C-4D69-A932-64E50AD43FA5}" srcOrd="1" destOrd="0" presId="urn:microsoft.com/office/officeart/2005/8/layout/hierarchy1"/>
    <dgm:cxn modelId="{404E18EC-8F9A-48B6-9AC7-AE6056A0FDB2}" type="presParOf" srcId="{54A8B1AA-B097-49DE-BFB9-DCB7E672E78F}" destId="{3BADF91D-EB81-4B32-8F60-F51405A67602}" srcOrd="1" destOrd="0" presId="urn:microsoft.com/office/officeart/2005/8/layout/hierarchy1"/>
    <dgm:cxn modelId="{B53502E3-A678-430B-9025-6FC5244475B4}" type="presParOf" srcId="{3BADF91D-EB81-4B32-8F60-F51405A67602}" destId="{2D8A5918-FFE4-4522-97DB-EF402D24F3BD}" srcOrd="0" destOrd="0" presId="urn:microsoft.com/office/officeart/2005/8/layout/hierarchy1"/>
    <dgm:cxn modelId="{D793A859-9946-450D-95C7-F583E1F86D1D}" type="presParOf" srcId="{3BADF91D-EB81-4B32-8F60-F51405A67602}" destId="{027B48D1-455A-4A84-B433-236C278F4F59}" srcOrd="1" destOrd="0" presId="urn:microsoft.com/office/officeart/2005/8/layout/hierarchy1"/>
    <dgm:cxn modelId="{D6BCDC73-3E6A-448D-8858-A6CF217487AD}" type="presParOf" srcId="{027B48D1-455A-4A84-B433-236C278F4F59}" destId="{71B0CB0E-C398-4C7B-A639-9D4F392737FF}" srcOrd="0" destOrd="0" presId="urn:microsoft.com/office/officeart/2005/8/layout/hierarchy1"/>
    <dgm:cxn modelId="{0FF26A3E-65F7-409C-99BF-2F31B349E919}" type="presParOf" srcId="{71B0CB0E-C398-4C7B-A639-9D4F392737FF}" destId="{1168BB45-5437-423A-AF8C-8A0A963F48D0}" srcOrd="0" destOrd="0" presId="urn:microsoft.com/office/officeart/2005/8/layout/hierarchy1"/>
    <dgm:cxn modelId="{E1297B15-623F-4A0D-A565-F93AF9B18970}" type="presParOf" srcId="{71B0CB0E-C398-4C7B-A639-9D4F392737FF}" destId="{1C1045A1-1EE2-496F-85F7-48305881A518}" srcOrd="1" destOrd="0" presId="urn:microsoft.com/office/officeart/2005/8/layout/hierarchy1"/>
    <dgm:cxn modelId="{81783C2E-5EB2-49E7-BA92-0FC15096475E}" type="presParOf" srcId="{027B48D1-455A-4A84-B433-236C278F4F59}" destId="{7AFCF080-58C1-4814-9EB0-7A2D1C7771B9}" srcOrd="1" destOrd="0" presId="urn:microsoft.com/office/officeart/2005/8/layout/hierarchy1"/>
    <dgm:cxn modelId="{47B2EA93-83D8-413B-AE71-5D1891011C63}" type="presParOf" srcId="{3BADF91D-EB81-4B32-8F60-F51405A67602}" destId="{F3621DB1-D543-4FD9-8EF5-C16327200DA4}" srcOrd="2" destOrd="0" presId="urn:microsoft.com/office/officeart/2005/8/layout/hierarchy1"/>
    <dgm:cxn modelId="{1F6C1602-2F6F-4529-9C62-C0FDDAF29E80}" type="presParOf" srcId="{3BADF91D-EB81-4B32-8F60-F51405A67602}" destId="{9CB6613E-43D4-4AD7-94E8-4C500DFC7A45}" srcOrd="3" destOrd="0" presId="urn:microsoft.com/office/officeart/2005/8/layout/hierarchy1"/>
    <dgm:cxn modelId="{FD5FAB37-E30C-4E7F-82DC-4B1802BD37CF}" type="presParOf" srcId="{9CB6613E-43D4-4AD7-94E8-4C500DFC7A45}" destId="{70F261FE-2D8C-4554-935D-BA13E752A612}" srcOrd="0" destOrd="0" presId="urn:microsoft.com/office/officeart/2005/8/layout/hierarchy1"/>
    <dgm:cxn modelId="{79FFD82D-219F-45DC-85F8-7978FDF577AF}" type="presParOf" srcId="{70F261FE-2D8C-4554-935D-BA13E752A612}" destId="{615A7CF2-60E3-4D9B-B864-BBFCA575FFB7}" srcOrd="0" destOrd="0" presId="urn:microsoft.com/office/officeart/2005/8/layout/hierarchy1"/>
    <dgm:cxn modelId="{F7E3F284-0087-4DF1-845E-2B54B65FDF36}" type="presParOf" srcId="{70F261FE-2D8C-4554-935D-BA13E752A612}" destId="{DDD39B99-434E-4878-ADDC-44DB6756F90B}" srcOrd="1" destOrd="0" presId="urn:microsoft.com/office/officeart/2005/8/layout/hierarchy1"/>
    <dgm:cxn modelId="{96D702B6-0D4B-40E8-A7C2-41D4676FC793}" type="presParOf" srcId="{9CB6613E-43D4-4AD7-94E8-4C500DFC7A45}" destId="{3502A9A8-D417-47D0-A1D1-9D1FAB7D9FE7}" srcOrd="1" destOrd="0" presId="urn:microsoft.com/office/officeart/2005/8/layout/hierarchy1"/>
    <dgm:cxn modelId="{62D7FF82-9080-42C1-B081-814AE5343AB2}" type="presParOf" srcId="{3BADF91D-EB81-4B32-8F60-F51405A67602}" destId="{08B8BDAE-D400-415C-8FA5-DC3BD906EF81}" srcOrd="4" destOrd="0" presId="urn:microsoft.com/office/officeart/2005/8/layout/hierarchy1"/>
    <dgm:cxn modelId="{FA492766-178B-4926-BED3-5F77D5521D1D}" type="presParOf" srcId="{3BADF91D-EB81-4B32-8F60-F51405A67602}" destId="{49CECD52-AA40-49BE-8D15-521260CEE735}" srcOrd="5" destOrd="0" presId="urn:microsoft.com/office/officeart/2005/8/layout/hierarchy1"/>
    <dgm:cxn modelId="{92D7FF1E-104E-4FD4-95D4-93188C069323}" type="presParOf" srcId="{49CECD52-AA40-49BE-8D15-521260CEE735}" destId="{355BE2D5-D415-45E5-8D70-0876347A950E}" srcOrd="0" destOrd="0" presId="urn:microsoft.com/office/officeart/2005/8/layout/hierarchy1"/>
    <dgm:cxn modelId="{A27866EA-9805-4E75-891F-53CD3B2D8450}" type="presParOf" srcId="{355BE2D5-D415-45E5-8D70-0876347A950E}" destId="{E7B9E031-F37D-4CB0-89BE-34C039F8CD01}" srcOrd="0" destOrd="0" presId="urn:microsoft.com/office/officeart/2005/8/layout/hierarchy1"/>
    <dgm:cxn modelId="{6EFD1D11-619E-4952-A922-3C619733BBDC}" type="presParOf" srcId="{355BE2D5-D415-45E5-8D70-0876347A950E}" destId="{07527051-5EB1-48B3-B213-57A38C8ACC07}" srcOrd="1" destOrd="0" presId="urn:microsoft.com/office/officeart/2005/8/layout/hierarchy1"/>
    <dgm:cxn modelId="{6A4AA713-FD0C-4D0E-8457-E4263B82A8F6}" type="presParOf" srcId="{49CECD52-AA40-49BE-8D15-521260CEE735}" destId="{1EF7FD9B-54E0-4E87-B998-A8EF3BD89BE7}" srcOrd="1" destOrd="0" presId="urn:microsoft.com/office/officeart/2005/8/layout/hierarchy1"/>
    <dgm:cxn modelId="{599C9BE2-F453-4010-B4BA-64D025B77FF1}" type="presParOf" srcId="{3BADF91D-EB81-4B32-8F60-F51405A67602}" destId="{E5CE6D92-CAB1-40A2-928A-00C0C6CEACFD}" srcOrd="6" destOrd="0" presId="urn:microsoft.com/office/officeart/2005/8/layout/hierarchy1"/>
    <dgm:cxn modelId="{831A9508-CEE4-4568-B2E6-4F8DEF80EDE7}" type="presParOf" srcId="{3BADF91D-EB81-4B32-8F60-F51405A67602}" destId="{99720E71-4A93-424D-9277-0C79723D660B}" srcOrd="7" destOrd="0" presId="urn:microsoft.com/office/officeart/2005/8/layout/hierarchy1"/>
    <dgm:cxn modelId="{91F7D426-8D1D-4113-9B81-96B89F42F2BC}" type="presParOf" srcId="{99720E71-4A93-424D-9277-0C79723D660B}" destId="{765F55C5-4306-4187-B2F9-96AB0DF2902F}" srcOrd="0" destOrd="0" presId="urn:microsoft.com/office/officeart/2005/8/layout/hierarchy1"/>
    <dgm:cxn modelId="{5B940E70-70F6-4D26-A6CE-C960B2840DE4}" type="presParOf" srcId="{765F55C5-4306-4187-B2F9-96AB0DF2902F}" destId="{95BB0528-ADDD-419B-BDDB-4EB88D865177}" srcOrd="0" destOrd="0" presId="urn:microsoft.com/office/officeart/2005/8/layout/hierarchy1"/>
    <dgm:cxn modelId="{CF872AB4-3250-4AB9-9799-64D00AB0C09B}" type="presParOf" srcId="{765F55C5-4306-4187-B2F9-96AB0DF2902F}" destId="{1D5219B6-524F-4505-B872-EE7BD9D98C29}" srcOrd="1" destOrd="0" presId="urn:microsoft.com/office/officeart/2005/8/layout/hierarchy1"/>
    <dgm:cxn modelId="{69D37ED7-5C64-4FE3-A7DC-E609D83BA276}" type="presParOf" srcId="{99720E71-4A93-424D-9277-0C79723D660B}" destId="{25DD116F-7F44-4316-8501-D53F1056B669}" srcOrd="1" destOrd="0" presId="urn:microsoft.com/office/officeart/2005/8/layout/hierarchy1"/>
    <dgm:cxn modelId="{8CA2A5AC-8736-42C9-8D10-FBF293635792}" type="presParOf" srcId="{3BADF91D-EB81-4B32-8F60-F51405A67602}" destId="{38D84CCA-71D5-4FBC-9D6C-D6E8E8E08C5B}" srcOrd="8" destOrd="0" presId="urn:microsoft.com/office/officeart/2005/8/layout/hierarchy1"/>
    <dgm:cxn modelId="{B58E1024-9F5B-4B71-941D-A6B97C35B16A}" type="presParOf" srcId="{3BADF91D-EB81-4B32-8F60-F51405A67602}" destId="{3A0C7F41-5927-4DDB-82FA-0169463F19BB}" srcOrd="9" destOrd="0" presId="urn:microsoft.com/office/officeart/2005/8/layout/hierarchy1"/>
    <dgm:cxn modelId="{98093373-6C12-41BE-B34A-23B84F966B87}" type="presParOf" srcId="{3A0C7F41-5927-4DDB-82FA-0169463F19BB}" destId="{A7D51576-4D5D-4B87-AAA4-02A1443D800F}" srcOrd="0" destOrd="0" presId="urn:microsoft.com/office/officeart/2005/8/layout/hierarchy1"/>
    <dgm:cxn modelId="{B3DABB38-5741-4FB9-ADB4-3EA79ADFCADA}" type="presParOf" srcId="{A7D51576-4D5D-4B87-AAA4-02A1443D800F}" destId="{15A3B2F4-E777-4644-9AA0-DE8F804FC8B5}" srcOrd="0" destOrd="0" presId="urn:microsoft.com/office/officeart/2005/8/layout/hierarchy1"/>
    <dgm:cxn modelId="{1CE488C3-D49A-4292-A504-11AF1D340204}" type="presParOf" srcId="{A7D51576-4D5D-4B87-AAA4-02A1443D800F}" destId="{1D6B98EC-2295-4F05-94C2-105534B6EC83}" srcOrd="1" destOrd="0" presId="urn:microsoft.com/office/officeart/2005/8/layout/hierarchy1"/>
    <dgm:cxn modelId="{B97C1405-A253-412E-BEE9-2B981A9096F1}" type="presParOf" srcId="{3A0C7F41-5927-4DDB-82FA-0169463F19BB}" destId="{3EFE7EAE-7D1F-4214-9FB3-6C78586D516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84CCA-71D5-4FBC-9D6C-D6E8E8E08C5B}">
      <dsp:nvSpPr>
        <dsp:cNvPr id="0" name=""/>
        <dsp:cNvSpPr/>
      </dsp:nvSpPr>
      <dsp:spPr>
        <a:xfrm>
          <a:off x="4209476" y="2296450"/>
          <a:ext cx="3404469" cy="949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758"/>
              </a:lnTo>
              <a:lnTo>
                <a:pt x="3404469" y="824758"/>
              </a:lnTo>
              <a:lnTo>
                <a:pt x="3404469" y="949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E6D92-CAB1-40A2-928A-00C0C6CEACFD}">
      <dsp:nvSpPr>
        <dsp:cNvPr id="0" name=""/>
        <dsp:cNvSpPr/>
      </dsp:nvSpPr>
      <dsp:spPr>
        <a:xfrm>
          <a:off x="4209476" y="2296450"/>
          <a:ext cx="1726115" cy="949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758"/>
              </a:lnTo>
              <a:lnTo>
                <a:pt x="1726115" y="824758"/>
              </a:lnTo>
              <a:lnTo>
                <a:pt x="1726115" y="949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B8BDAE-D400-415C-8FA5-DC3BD906EF81}">
      <dsp:nvSpPr>
        <dsp:cNvPr id="0" name=""/>
        <dsp:cNvSpPr/>
      </dsp:nvSpPr>
      <dsp:spPr>
        <a:xfrm>
          <a:off x="4209476" y="2296450"/>
          <a:ext cx="142335" cy="949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758"/>
              </a:lnTo>
              <a:lnTo>
                <a:pt x="142335" y="824758"/>
              </a:lnTo>
              <a:lnTo>
                <a:pt x="142335" y="949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21DB1-D543-4FD9-8EF5-C16327200DA4}">
      <dsp:nvSpPr>
        <dsp:cNvPr id="0" name=""/>
        <dsp:cNvSpPr/>
      </dsp:nvSpPr>
      <dsp:spPr>
        <a:xfrm>
          <a:off x="2515962" y="2296450"/>
          <a:ext cx="1693513" cy="949819"/>
        </a:xfrm>
        <a:custGeom>
          <a:avLst/>
          <a:gdLst/>
          <a:ahLst/>
          <a:cxnLst/>
          <a:rect l="0" t="0" r="0" b="0"/>
          <a:pathLst>
            <a:path>
              <a:moveTo>
                <a:pt x="1693513" y="0"/>
              </a:moveTo>
              <a:lnTo>
                <a:pt x="1693513" y="824758"/>
              </a:lnTo>
              <a:lnTo>
                <a:pt x="0" y="824758"/>
              </a:lnTo>
              <a:lnTo>
                <a:pt x="0" y="949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A5918-FFE4-4522-97DB-EF402D24F3BD}">
      <dsp:nvSpPr>
        <dsp:cNvPr id="0" name=""/>
        <dsp:cNvSpPr/>
      </dsp:nvSpPr>
      <dsp:spPr>
        <a:xfrm>
          <a:off x="822604" y="2296450"/>
          <a:ext cx="3386872" cy="949819"/>
        </a:xfrm>
        <a:custGeom>
          <a:avLst/>
          <a:gdLst/>
          <a:ahLst/>
          <a:cxnLst/>
          <a:rect l="0" t="0" r="0" b="0"/>
          <a:pathLst>
            <a:path>
              <a:moveTo>
                <a:pt x="3386872" y="0"/>
              </a:moveTo>
              <a:lnTo>
                <a:pt x="3386872" y="824758"/>
              </a:lnTo>
              <a:lnTo>
                <a:pt x="0" y="824758"/>
              </a:lnTo>
              <a:lnTo>
                <a:pt x="0" y="94981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DF797-51DA-45AF-9132-2392B854F05C}">
      <dsp:nvSpPr>
        <dsp:cNvPr id="0" name=""/>
        <dsp:cNvSpPr/>
      </dsp:nvSpPr>
      <dsp:spPr>
        <a:xfrm>
          <a:off x="3003608" y="531518"/>
          <a:ext cx="2411737" cy="1764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AC415-CB5C-4D69-A932-64E50AD43FA5}">
      <dsp:nvSpPr>
        <dsp:cNvPr id="0" name=""/>
        <dsp:cNvSpPr/>
      </dsp:nvSpPr>
      <dsp:spPr>
        <a:xfrm>
          <a:off x="3153606" y="674017"/>
          <a:ext cx="2411737" cy="176493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Отличительными чертами наших услуг являются</a:t>
          </a:r>
          <a:endParaRPr lang="ru-RU" sz="20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205299" y="725710"/>
        <a:ext cx="2308351" cy="1661545"/>
      </dsp:txXfrm>
    </dsp:sp>
    <dsp:sp modelId="{1168BB45-5437-423A-AF8C-8A0A963F48D0}">
      <dsp:nvSpPr>
        <dsp:cNvPr id="0" name=""/>
        <dsp:cNvSpPr/>
      </dsp:nvSpPr>
      <dsp:spPr>
        <a:xfrm>
          <a:off x="66976" y="3246269"/>
          <a:ext cx="1511255" cy="96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045A1-1EE2-496F-85F7-48305881A518}">
      <dsp:nvSpPr>
        <dsp:cNvPr id="0" name=""/>
        <dsp:cNvSpPr/>
      </dsp:nvSpPr>
      <dsp:spPr>
        <a:xfrm>
          <a:off x="216974" y="3388768"/>
          <a:ext cx="1511255" cy="96402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Обученный квалифицированный персонал</a:t>
          </a:r>
          <a:endParaRPr lang="ru-RU" sz="11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245209" y="3417003"/>
        <a:ext cx="1454785" cy="907557"/>
      </dsp:txXfrm>
    </dsp:sp>
    <dsp:sp modelId="{615A7CF2-60E3-4D9B-B864-BBFCA575FFB7}">
      <dsp:nvSpPr>
        <dsp:cNvPr id="0" name=""/>
        <dsp:cNvSpPr/>
      </dsp:nvSpPr>
      <dsp:spPr>
        <a:xfrm>
          <a:off x="1762575" y="3246269"/>
          <a:ext cx="1506773" cy="9854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39B99-434E-4878-ADDC-44DB6756F90B}">
      <dsp:nvSpPr>
        <dsp:cNvPr id="0" name=""/>
        <dsp:cNvSpPr/>
      </dsp:nvSpPr>
      <dsp:spPr>
        <a:xfrm>
          <a:off x="1912574" y="3388768"/>
          <a:ext cx="1506773" cy="98540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Прозрачность и доступность цен</a:t>
          </a:r>
          <a:endParaRPr lang="ru-RU" sz="11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941436" y="3417630"/>
        <a:ext cx="1449049" cy="927683"/>
      </dsp:txXfrm>
    </dsp:sp>
    <dsp:sp modelId="{E7B9E031-F37D-4CB0-89BE-34C039F8CD01}">
      <dsp:nvSpPr>
        <dsp:cNvPr id="0" name=""/>
        <dsp:cNvSpPr/>
      </dsp:nvSpPr>
      <dsp:spPr>
        <a:xfrm>
          <a:off x="3672863" y="3246269"/>
          <a:ext cx="1357897" cy="1005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7051-5EB1-48B3-B213-57A38C8ACC07}">
      <dsp:nvSpPr>
        <dsp:cNvPr id="0" name=""/>
        <dsp:cNvSpPr/>
      </dsp:nvSpPr>
      <dsp:spPr>
        <a:xfrm>
          <a:off x="3822862" y="3388768"/>
          <a:ext cx="1357897" cy="100578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Индивидуальный подход к Заказчику</a:t>
          </a:r>
          <a:endParaRPr lang="ru-RU" sz="11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852320" y="3418226"/>
        <a:ext cx="1298981" cy="946868"/>
      </dsp:txXfrm>
    </dsp:sp>
    <dsp:sp modelId="{95BB0528-ADDD-419B-BDDB-4EB88D865177}">
      <dsp:nvSpPr>
        <dsp:cNvPr id="0" name=""/>
        <dsp:cNvSpPr/>
      </dsp:nvSpPr>
      <dsp:spPr>
        <a:xfrm>
          <a:off x="5288166" y="3246269"/>
          <a:ext cx="1294853" cy="1072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219B6-524F-4505-B872-EE7BD9D98C29}">
      <dsp:nvSpPr>
        <dsp:cNvPr id="0" name=""/>
        <dsp:cNvSpPr/>
      </dsp:nvSpPr>
      <dsp:spPr>
        <a:xfrm>
          <a:off x="5438164" y="3388768"/>
          <a:ext cx="1294853" cy="10724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Постоянный контроль качества выполняемых работ на объекте</a:t>
          </a:r>
          <a:endParaRPr lang="ru-RU" sz="11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5469574" y="3420178"/>
        <a:ext cx="1232033" cy="1009580"/>
      </dsp:txXfrm>
    </dsp:sp>
    <dsp:sp modelId="{15A3B2F4-E777-4644-9AA0-DE8F804FC8B5}">
      <dsp:nvSpPr>
        <dsp:cNvPr id="0" name=""/>
        <dsp:cNvSpPr/>
      </dsp:nvSpPr>
      <dsp:spPr>
        <a:xfrm>
          <a:off x="6840410" y="3246269"/>
          <a:ext cx="1547071" cy="1078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B98EC-2295-4F05-94C2-105534B6EC83}">
      <dsp:nvSpPr>
        <dsp:cNvPr id="0" name=""/>
        <dsp:cNvSpPr/>
      </dsp:nvSpPr>
      <dsp:spPr>
        <a:xfrm>
          <a:off x="6990409" y="3388768"/>
          <a:ext cx="1547071" cy="1078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100" b="1" kern="1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rPr>
            <a:t>Бесплатный выезд специалиста на объект для консультаций</a:t>
          </a:r>
          <a:endParaRPr lang="ru-RU" sz="1100" b="1" kern="1200" dirty="0">
            <a:solidFill>
              <a:schemeClr val="tx2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7021988" y="3420347"/>
        <a:ext cx="1483913" cy="1015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4F459-C149-49E7-9D44-1BCDFD8E5B3E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F27CE-35CA-47F8-B6D6-A9F3B1CDDBC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62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F27CE-35CA-47F8-B6D6-A9F3B1CDDBCC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43E70-CFAD-4477-907E-D89332C2A522}" type="datetimeFigureOut">
              <a:rPr lang="ru-RU" smtClean="0"/>
              <a:pPr/>
              <a:t>27.10.2020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7819C-EEA5-4391-A71B-DF6E5925EC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Пользователь\Downloads\WhatsApp Image 2018-06-18 at 10.35.4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764704"/>
            <a:ext cx="8247621" cy="48245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6672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</a:t>
            </a:r>
            <a:r>
              <a:rPr lang="ru-RU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постоянно ищем пути развития, </a:t>
            </a:r>
            <a:endParaRPr lang="ru-RU" sz="24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</a:t>
            </a:r>
            <a:r>
              <a:rPr lang="ru-RU" sz="2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растем и прогрессируем! </a:t>
            </a:r>
          </a:p>
        </p:txBody>
      </p:sp>
      <p:sp>
        <p:nvSpPr>
          <p:cNvPr id="17410" name="AutoShape 2" descr="blob:https://web.whatsapp.com/c32dd39a-da3b-48af-a881-945d279ed5d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2" cstate="print"/>
          <a:srcRect l="16834" t="25953" r="16634" b="27405"/>
          <a:stretch>
            <a:fillRect/>
          </a:stretch>
        </p:blipFill>
        <p:spPr bwMode="auto">
          <a:xfrm>
            <a:off x="3851920" y="1700808"/>
            <a:ext cx="331236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3" cstate="print"/>
          <a:srcRect l="16682" t="25953" r="16924" b="27919"/>
          <a:stretch>
            <a:fillRect/>
          </a:stretch>
        </p:blipFill>
        <p:spPr bwMode="auto">
          <a:xfrm>
            <a:off x="395536" y="1700808"/>
            <a:ext cx="338437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https://birlik.org.kz/Birlik/img/mebel/guests-m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789040"/>
            <a:ext cx="3024336" cy="2017231"/>
          </a:xfrm>
          <a:prstGeom prst="rect">
            <a:avLst/>
          </a:prstGeom>
          <a:noFill/>
        </p:spPr>
      </p:pic>
      <p:pic>
        <p:nvPicPr>
          <p:cNvPr id="9" name="Picture 7" descr="C:\Users\Пользователь\Downloads\WhatsApp Image 2018-06-18 at 11.48.53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3789040"/>
            <a:ext cx="1252940" cy="2088232"/>
          </a:xfrm>
          <a:prstGeom prst="rect">
            <a:avLst/>
          </a:prstGeom>
          <a:noFill/>
        </p:spPr>
      </p:pic>
      <p:pic>
        <p:nvPicPr>
          <p:cNvPr id="11" name="Picture 4" descr="C:\Users\Пользователь\Downloads\WhatsApp Image 2018-06-18 at 10.54.23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8304" y="1700808"/>
            <a:ext cx="1054024" cy="1872208"/>
          </a:xfrm>
          <a:prstGeom prst="rect">
            <a:avLst/>
          </a:prstGeom>
          <a:noFill/>
        </p:spPr>
      </p:pic>
      <p:pic>
        <p:nvPicPr>
          <p:cNvPr id="17416" name="Picture 8" descr="ÐÐ°ÑÑÐ¸Ð½ÐºÐ¸ Ð¿Ð¾ Ð·Ð°Ð¿ÑÐ¾ÑÑ Ð°Ð»ÑÐ¿Ð¸Ð½Ð¸ÑÑÑ ÐºÐ°ÑÑÐ¸Ð½ÐºÐ¸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23928" y="3789040"/>
            <a:ext cx="2880320" cy="2160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birlik.org.kz/Birlik/img/maket/Photo_with_Nazarbaev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32856"/>
            <a:ext cx="7620000" cy="42862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331640" y="1340768"/>
            <a:ext cx="6552728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ЖД вокзал «</a:t>
            </a:r>
            <a:r>
              <a:rPr lang="kk-KZ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Нұрлы жол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algn="ctr"/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Проект международного стандарта (макет) </a:t>
            </a:r>
            <a:endParaRPr lang="ru-RU" sz="16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404664"/>
            <a:ext cx="756084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гордимся своими лучшими проектами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но не останавливаемся на достигнутом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404664"/>
            <a:ext cx="676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стараемся идти в ногу со 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временем.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покупаем и эксплуатируем только лучшую технику, используем материалы высокого качества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06" name="AutoShape 2" descr="blob:https://web.whatsapp.com/c5863abb-7c12-4585-b07c-eedb8ee2174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507" name="Picture 3" descr="C:\Users\Пользователь\Downloads\WhatsApp Image 2018-06-18 at 11.37.13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16832"/>
            <a:ext cx="2496277" cy="1872208"/>
          </a:xfrm>
          <a:prstGeom prst="rect">
            <a:avLst/>
          </a:prstGeom>
          <a:noFill/>
        </p:spPr>
      </p:pic>
      <p:pic>
        <p:nvPicPr>
          <p:cNvPr id="21508" name="Picture 4" descr="C:\Users\Пользователь\Downloads\WhatsApp Image 2018-06-18 at 11.37.0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077072"/>
            <a:ext cx="1872208" cy="2496277"/>
          </a:xfrm>
          <a:prstGeom prst="rect">
            <a:avLst/>
          </a:prstGeom>
          <a:noFill/>
        </p:spPr>
      </p:pic>
      <p:pic>
        <p:nvPicPr>
          <p:cNvPr id="21509" name="Picture 5" descr="C:\Users\Пользователь\Downloads\WhatsApp Image 2018-06-18 at 11.37.10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1772816"/>
            <a:ext cx="2496277" cy="1872208"/>
          </a:xfrm>
          <a:prstGeom prst="rect">
            <a:avLst/>
          </a:prstGeom>
          <a:noFill/>
        </p:spPr>
      </p:pic>
      <p:pic>
        <p:nvPicPr>
          <p:cNvPr id="21510" name="Picture 6" descr="C:\Users\Пользователь\Downloads\WhatsApp Image 2018-06-18 at 11.37.12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9912" y="4077072"/>
            <a:ext cx="1944216" cy="2592288"/>
          </a:xfrm>
          <a:prstGeom prst="rect">
            <a:avLst/>
          </a:prstGeom>
          <a:noFill/>
        </p:spPr>
      </p:pic>
      <p:pic>
        <p:nvPicPr>
          <p:cNvPr id="21511" name="Picture 7" descr="C:\Users\Пользователь\Downloads\WhatsApp Image 2018-06-18 at 11.37.12 (1)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4437112"/>
            <a:ext cx="2459765" cy="1844824"/>
          </a:xfrm>
          <a:prstGeom prst="rect">
            <a:avLst/>
          </a:prstGeom>
          <a:noFill/>
        </p:spPr>
      </p:pic>
      <p:pic>
        <p:nvPicPr>
          <p:cNvPr id="21512" name="Picture 8" descr="C:\Users\Пользователь\Downloads\WhatsApp Image 2018-06-18 at 11.37.09 (1).jpe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60232" y="1556792"/>
            <a:ext cx="1620180" cy="2160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764704"/>
            <a:ext cx="3528392" cy="954107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Принципы нашей работы</a:t>
            </a:r>
            <a:endParaRPr lang="ru-RU" sz="28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2276872"/>
            <a:ext cx="7272808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Главный принцип нашей работы, позволяющий успешно развиваться, </a:t>
            </a:r>
          </a:p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- целенаправленный поиск  и внедрение эргономичных технологий, которые позволяют бережно использовать человеческие и технические ресурсы.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4437112"/>
            <a:ext cx="7344816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используем только проверенные  решения. Мы стремимся использовать технологии, безопасные для человека и окружающей среды.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47667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Наши преимущества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0" name="Picture 2" descr="ÐÐ°ÑÑÐ¸Ð½ÐºÐ¸ Ð¿Ð¾ Ð·Ð°Ð¿ÑÐ¾ÑÑ ÐÐ°Ð´ÐµÐ¶Ð½Ð¾Ðµ Ð¿Ð°ÑÑÐ½ÐµÑÑÑÐ²Ð¾ ÐºÐ°ÑÑÐ¸Ð½ÐºÐ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864096" cy="96140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79712" y="1052736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Надежное партнерство</a:t>
            </a:r>
          </a:p>
          <a:p>
            <a:pPr algn="just"/>
            <a:r>
              <a:rPr lang="ru-RU" sz="14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развиваем партнерские отношения с Заказчиками и стремимся к долгосрочному сотрудничеству. Использование четких стандартов выполнения объема работ и их качества позволяют поддерживать высокий уровень лояльности Заказчиков, из которых более 90%-постоянные.</a:t>
            </a:r>
            <a:endParaRPr lang="ru-RU" sz="1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9712" y="2348880"/>
            <a:ext cx="6624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Комплексный подход</a:t>
            </a:r>
          </a:p>
          <a:p>
            <a:r>
              <a:rPr lang="ru-RU" sz="14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Разнообразные возможности компании позволяют подобрать оптимальный вариант обслуживания.</a:t>
            </a:r>
            <a:endParaRPr lang="ru-RU" sz="1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3429000"/>
            <a:ext cx="6696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Эффективность</a:t>
            </a:r>
          </a:p>
          <a:p>
            <a:r>
              <a:rPr lang="ru-RU" sz="14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Все процессы в компании отлажены и структурированы, что позволяет нам работать быстро и эффективно. </a:t>
            </a:r>
            <a:endParaRPr lang="ru-RU" sz="1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4653136"/>
            <a:ext cx="5040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Прозрачность</a:t>
            </a:r>
          </a:p>
          <a:p>
            <a:r>
              <a:rPr lang="ru-RU" sz="14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Наши Заказчики получают полную и подробную информацию о затратах по обслуживанию объектов.</a:t>
            </a:r>
            <a:endParaRPr lang="ru-RU" sz="1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2" name="Picture 4" descr="ÐÐ°ÑÑÐ¸Ð½ÐºÐ¸ Ð¿Ð¾ Ð·Ð°Ð¿ÑÐ¾ÑÑ ÐÐ¾Ð¼Ð¿Ð»ÐµÐºÑÐ½ÑÐ¹ Ð¿Ð¾Ð´ÑÐ¾Ð´ ÐºÐ°ÑÑÐ¸Ð½ÐºÐ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04864"/>
            <a:ext cx="1368152" cy="761605"/>
          </a:xfrm>
          <a:prstGeom prst="rect">
            <a:avLst/>
          </a:prstGeom>
          <a:noFill/>
        </p:spPr>
      </p:pic>
      <p:pic>
        <p:nvPicPr>
          <p:cNvPr id="2253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356992"/>
            <a:ext cx="1152128" cy="990260"/>
          </a:xfrm>
          <a:prstGeom prst="rect">
            <a:avLst/>
          </a:prstGeom>
          <a:noFill/>
        </p:spPr>
      </p:pic>
      <p:sp>
        <p:nvSpPr>
          <p:cNvPr id="22536" name="AutoShape 8" descr="ÐÐ°ÑÑÐ¸Ð½ÐºÐ¸ Ð¿Ð¾ Ð·Ð°Ð¿ÑÐ¾ÑÑ ÐÑÐ¾Ð·ÑÐ°ÑÐ½Ð¾ÑÑÑ ÐºÐ°ÑÑÐ¸Ð½Ðº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538" name="AutoShape 10" descr="ÐÐ°ÑÑÐ¸Ð½ÐºÐ¸ Ð¿Ð¾ Ð·Ð°Ð¿ÑÐ¾ÑÑ ÐÑÐ¾Ð·ÑÐ°ÑÐ½Ð¾ÑÑÑ ÐºÐ°ÑÑÐ¸Ð½Ðº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2540" name="Picture 12" descr="ÐÐ°ÑÑÐ¸Ð½ÐºÐ¸ Ð¿Ð¾ Ð·Ð°Ð¿ÑÐ¾ÑÑ ÐÑÐ¾Ð·ÑÐ°ÑÐ½Ð¾ÑÑÑ ÐºÐ°ÑÑÐ¸Ð½ÐºÐ¸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4797152"/>
            <a:ext cx="1440160" cy="864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404664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Сегодня </a:t>
            </a:r>
            <a:r>
              <a:rPr lang="ru-RU" sz="1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успешно создаем функциональную, красивую среду, применяя самые современные разработки. Наши специалисты благодаря колоссальному опыту успешно реализуют комплексное благоустройство микрорайона, отдельного участка, прилегающего к торговому центру, жилому комплексу, административному либо офисному зданию, займутся озеленением парковой территории 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или </a:t>
            </a:r>
            <a:r>
              <a:rPr lang="ru-RU" sz="1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любого другого 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объекта</a:t>
            </a:r>
            <a:endParaRPr lang="ru-RU" sz="16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77" name="Picture 1" descr="C:\Users\Пользователь\Downloads\WhatsApp Image 2018-06-18 at 13.21.03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988840"/>
            <a:ext cx="2304256" cy="3085195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</p:pic>
      <p:pic>
        <p:nvPicPr>
          <p:cNvPr id="24578" name="Picture 2" descr="C:\Users\Пользователь\Downloads\WhatsApp Image 2018-06-18 at 13.21.04 (1)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2060848"/>
            <a:ext cx="2321583" cy="3108394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4579" name="Picture 3" descr="C:\Users\Пользователь\Downloads\WhatsApp Image 2018-06-18 at 13.21.04 (2)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2060848"/>
            <a:ext cx="2358037" cy="3157204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76672"/>
            <a:ext cx="7992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   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предоставляем широкий спектр качественных услуг с соблюдением норм безопасности, включающий: </a:t>
            </a:r>
            <a:r>
              <a:rPr lang="ru-RU" sz="14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клининговые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услуги, благоустройство и уборку территорий, техническое обслуживание зданий и оборудований. Наши услуги также включают специализированные работы такие, как мойка фасадов и остекления, в том числе с применением промышленного альпинизма, очистка крыш от снега и наледи, химическая чистка ковровых покрытий и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мебели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обработка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покрытий из натурального камня и многое другое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626" name="Picture 2" descr="C:\Users\Пользователь\Downloads\WhatsApp Image 2018-06-18 at 13.24.09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988840"/>
            <a:ext cx="2160239" cy="3837120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26627" name="Picture 3" descr="C:\Users\Пользователь\Downloads\WhatsApp Image 2018-06-18 at 13.56.5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988840"/>
            <a:ext cx="2139517" cy="3800312"/>
          </a:xfrm>
          <a:prstGeom prst="rect">
            <a:avLst/>
          </a:prstGeom>
          <a:noFill/>
          <a:effectLst>
            <a:softEdge rad="127000"/>
          </a:effectLst>
        </p:spPr>
      </p:pic>
      <p:pic>
        <p:nvPicPr>
          <p:cNvPr id="26628" name="Picture 4" descr="C:\Users\Пользователь\Downloads\WhatsApp Image 2018-06-18 at 13.58.48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988840"/>
            <a:ext cx="2173710" cy="3861048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763688" y="314944"/>
            <a:ext cx="5328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Мы работаем с такими организациями как :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67544" y="980728"/>
            <a:ext cx="8352928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РГКП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«Центр олимпийской подготовки по велосипедному спорту» Комитета по делам спорта и физической культуры Министерства культуры и спорта Республики Казахстан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51520" y="187570"/>
            <a:ext cx="4383403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1400" dirty="0">
              <a:solidFill>
                <a:srgbClr val="333333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67544" y="1700808"/>
            <a:ext cx="5256584" cy="3077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АО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</a:t>
            </a:r>
            <a:r>
              <a:rPr lang="ru-RU" sz="1400" b="1" dirty="0" err="1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Қазақстан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 </a:t>
            </a:r>
            <a:r>
              <a:rPr lang="ru-RU" sz="1400" b="1" dirty="0" err="1" smtClean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Республикалық  </a:t>
            </a:r>
            <a:r>
              <a:rPr lang="ru-RU" sz="1400" b="1" dirty="0" err="1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Телерадиокорпорациясы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</a:t>
            </a:r>
            <a:endParaRPr lang="ru-RU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67544" y="2204864"/>
            <a:ext cx="2304256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РГП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</a:t>
            </a:r>
            <a:r>
              <a:rPr lang="ru-RU" sz="1400" b="1" dirty="0" err="1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Жасыл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Аймак"</a:t>
            </a:r>
            <a:endParaRPr lang="ru-RU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2636912"/>
            <a:ext cx="7344816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sz="1400" dirty="0" smtClean="0">
                <a:solidFill>
                  <a:srgbClr val="333333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Некоммерческое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АО </a:t>
            </a:r>
            <a:r>
              <a:rPr lang="ru-RU" sz="1400" b="1" dirty="0">
                <a:solidFill>
                  <a:schemeClr val="tx2"/>
                </a:solidFill>
                <a:ea typeface="Calibri" pitchFamily="34" charset="0"/>
                <a:cs typeface="Times New Roman" pitchFamily="18" charset="0"/>
              </a:rPr>
              <a:t>«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Государственная корпорация </a:t>
            </a:r>
            <a:r>
              <a:rPr lang="ru-RU" sz="1400" b="1" dirty="0">
                <a:solidFill>
                  <a:schemeClr val="tx2"/>
                </a:solidFill>
                <a:ea typeface="Calibri" pitchFamily="34" charset="0"/>
                <a:cs typeface="Times New Roman" pitchFamily="18" charset="0"/>
              </a:rPr>
              <a:t>«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Правительство для граждан</a:t>
            </a:r>
            <a:r>
              <a:rPr lang="ru-RU" sz="1400" b="1" dirty="0">
                <a:solidFill>
                  <a:schemeClr val="tx2"/>
                </a:solidFill>
                <a:ea typeface="Calibri" pitchFamily="34" charset="0"/>
                <a:cs typeface="Times New Roman" pitchFamily="18" charset="0"/>
              </a:rPr>
              <a:t>»</a:t>
            </a:r>
            <a:endParaRPr lang="ru-RU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67544" y="3068960"/>
            <a:ext cx="5256584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ГККП"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Спорткомбинат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Достык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акимата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города Астаны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467544" y="3573016"/>
            <a:ext cx="5616624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ГКП на ПХВ "Городская больница № 1"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акимата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города Астаны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467544" y="4077072"/>
            <a:ext cx="835292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КГУ "Дирекция по проведению спортивно-массовых мероприятий"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акимата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города Астаны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467544" y="4437112"/>
            <a:ext cx="8352929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"Актюбинский департамент государственного имущества и приватизации Комитета государственного имущества и приватизации Министерства финансов Республики Казахстан"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467544" y="5048889"/>
            <a:ext cx="619268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Казселезащита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 Комитета по чрезвычайным ситуациям МВД РК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467544" y="5445224"/>
            <a:ext cx="439248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Филиал РГП "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Госэкспертиза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 по Южному региону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467544" y="5840977"/>
            <a:ext cx="835292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Некоммерческое акционерное общество "Государственный театр оперы и балета "Астана Опера"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467544" y="6237312"/>
            <a:ext cx="4536504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АО НК КТЖ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Центральные магистральные сети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95536" y="911423"/>
            <a:ext cx="8352928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"Отдел жилищно-коммунального хозяйства города Семей Восточно-Казахстанской области"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395536" y="1379766"/>
            <a:ext cx="8424936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РГУ "Департамент Комитета труда, социальной защиты и миграции Министерства труда и социальной защиты населения Республики Казахстан по городу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Алматы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95536" y="1988840"/>
            <a:ext cx="8424936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Акмолинский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департамент государственного имущества и приватизации Комитета государственного имущества и приватизации Министерства финансов Республики Казахстан"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95536" y="2636912"/>
            <a:ext cx="8496944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ГКП на ПХВ "Детско-юношеская футбольная школа "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Окжетпес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"при управлении физической культуры и спорта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Акмолинской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области"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95536" y="3284984"/>
            <a:ext cx="7776864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"Министерство оборонной и аэрокосмической промышленности Республики Казахстан"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95536" y="3719735"/>
            <a:ext cx="2160240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ТОО "Астана LRT"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95536" y="4223791"/>
            <a:ext cx="3232489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"Аппарат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акима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поселка </a:t>
            </a:r>
            <a:r>
              <a:rPr kumimoji="0" lang="ru-RU" sz="14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Актас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4653136"/>
            <a:ext cx="83529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ГКП на ПХВ </a:t>
            </a:r>
            <a:r>
              <a:rPr lang="ru-RU" sz="14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"Городская поликлиника №22 " Управления здравоохранения города </a:t>
            </a:r>
            <a:r>
              <a:rPr lang="ru-RU" sz="14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Алматы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</a:br>
            <a:endParaRPr lang="ru-RU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395536" y="5375919"/>
            <a:ext cx="3036025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AO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«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SEMBOL CONSTRUCTION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»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91680" y="332656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Мы работаем с такими организациями как :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395536" y="5877272"/>
            <a:ext cx="8748464" cy="52322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ГУ "Карагандинский департамент государственного имущества и приватизации Комитета государственного имущества и приватизации Министерства финансов Республики Казахстан"</a:t>
            </a:r>
            <a:endParaRPr kumimoji="0" lang="ru-RU" sz="1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1547664" y="636367"/>
            <a:ext cx="6192688" cy="3385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ГКП на ПХВ "Городская больница № 1" </a:t>
            </a:r>
            <a:r>
              <a:rPr kumimoji="0" lang="ru-RU" sz="16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акимата</a:t>
            </a: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города Астаны</a:t>
            </a:r>
            <a:endParaRPr kumimoji="0" lang="ru-RU" sz="16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1746" name="Picture 2" descr="C:\Users\Пользователь\Downloads\WhatsApp Image 2018-06-18 at 13.58.49 (1)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647" y="1556792"/>
            <a:ext cx="2229666" cy="3960440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31748" name="AutoShape 4" descr="blob:https://web.whatsapp.com/29ea823e-da83-4858-8688-b44dda3fc28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1749" name="Picture 5" descr="C:\Users\Пользователь\Downloads\WhatsApp Image 2018-06-18 at 13.58.49 (2)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7514" y="1628800"/>
            <a:ext cx="2189127" cy="3888432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31750" name="Picture 6" descr="C:\Users\Пользователь\Downloads\WhatsApp Image 2018-06-18 at 13.58.48 (1)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8374" y="1700808"/>
            <a:ext cx="2142098" cy="3804897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8352928" cy="3312368"/>
          </a:xfrm>
        </p:spPr>
        <p:txBody>
          <a:bodyPr>
            <a:normAutofit fontScale="90000"/>
          </a:bodyPr>
          <a:lstStyle/>
          <a:p>
            <a:pPr algn="just"/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Общественное объединение «Общество инвалидов – предпринимателей «</a:t>
            </a:r>
            <a:r>
              <a:rPr lang="kk-KZ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Бірлік</a:t>
            </a:r>
            <a:r>
              <a:rPr lang="ru-RU" sz="20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»  основано в 2014 году в целях реализации и защиты политических, экономических, социальных и культурных прав и свобод, развития активности и самодеятельности граждан; удовлетворения профессиональных и любительских интересов; развития научного , технического и художественного творчества, охраны жизни и здоровья людей, охраны окружающей природной среды; участия в благотворительной деятельности; проведения культурно-просветительной, спортивно-оздоровительной работы; охраны памятников истории и культуры; патриотического и гуманистического воспитания; расширения и укрепления международного сотрудничества; осуществления иной деятельности, не запрещенной законодательством Республики Казахстан.</a:t>
            </a:r>
            <a:endParaRPr lang="ru-RU" sz="20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 descr="C:\Users\Пользователь\Downloads\WhatsApp Image 2018-06-18 at 10.35.4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404664"/>
            <a:ext cx="3312368" cy="19376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Пользователь\Downloads\WhatsApp Image 2018-06-18 at 14.27.38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1944215" cy="345638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32772" name="Picture 4" descr="C:\Users\Пользователь\Downloads\WhatsApp Image 2018-06-18 at 14.47.11.jpeg"/>
          <p:cNvPicPr>
            <a:picLocks noChangeAspect="1" noChangeArrowheads="1"/>
          </p:cNvPicPr>
          <p:nvPr/>
        </p:nvPicPr>
        <p:blipFill>
          <a:blip r:embed="rId3" cstate="print"/>
          <a:srcRect l="3813" r="4666" b="3474"/>
          <a:stretch>
            <a:fillRect/>
          </a:stretch>
        </p:blipFill>
        <p:spPr bwMode="auto">
          <a:xfrm>
            <a:off x="6660232" y="1916832"/>
            <a:ext cx="1872208" cy="324036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pic>
        <p:nvPicPr>
          <p:cNvPr id="32773" name="Picture 5" descr="C:\Users\Пользователь\Downloads\WhatsApp Image 2018-06-18 at 14.47.10.jpeg"/>
          <p:cNvPicPr>
            <a:picLocks noChangeAspect="1" noChangeArrowheads="1"/>
          </p:cNvPicPr>
          <p:nvPr/>
        </p:nvPicPr>
        <p:blipFill>
          <a:blip r:embed="rId4" cstate="print"/>
          <a:srcRect l="4103" r="5641" b="769"/>
          <a:stretch>
            <a:fillRect/>
          </a:stretch>
        </p:blipFill>
        <p:spPr bwMode="auto">
          <a:xfrm>
            <a:off x="3995936" y="1916832"/>
            <a:ext cx="1800200" cy="3096344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899592" y="332656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Поручив комплексную уборку офиса нашей организации, вы забудете о грязных полах и пыли. Наши сотрудники обработают все поверхности начиная от плинтусов и розеток до радиаторов отопления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620688"/>
            <a:ext cx="74888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700" dirty="0" smtClean="0"/>
              <a:t>         </a:t>
            </a:r>
            <a:r>
              <a:rPr lang="ru-RU" sz="17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выполняем ландшафтное проектирование, подготовку к благоустройству, а также все необходимые для него работы. Применяем системный подход, самостоятельно проводя изыскания, организуя доставку посадочного материала, используя собственную спецтехнику</a:t>
            </a:r>
            <a:endParaRPr lang="ru-RU" sz="17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Пользователь\Downloads\WhatsApp Image 2018-06-18 at 15.52.36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2204864"/>
            <a:ext cx="3709503" cy="244827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1027" name="Picture 3" descr="C:\Users\Пользователь\Downloads\WhatsApp Image 2018-06-18 at 16.19.20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2060848"/>
            <a:ext cx="3456384" cy="259228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11560" y="548680"/>
            <a:ext cx="80648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работаем с загородными, городскими, частными, коммерческими и общественными объектами. Независимо от масштаба и сложности проекта.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Пользователь\Downloads\WhatsApp Image 2018-06-18 at 16.19.18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1988840"/>
            <a:ext cx="2736304" cy="205222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2051" name="Picture 3" descr="C:\Users\Пользователь\Downloads\WhatsApp Image 2018-06-18 at 16.19.18 (1)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916832"/>
            <a:ext cx="2496276" cy="1872208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</p:pic>
      <p:pic>
        <p:nvPicPr>
          <p:cNvPr id="2052" name="Picture 4" descr="C:\Users\Пользователь\Downloads\WhatsApp Image 2018-06-18 at 16.19.20 (1)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988840"/>
            <a:ext cx="2520280" cy="1890210"/>
          </a:xfrm>
          <a:prstGeom prst="rect">
            <a:avLst/>
          </a:prstGeom>
          <a:noFill/>
          <a:effectLst>
            <a:reflection blurRad="6350" stA="50000" endA="300" endPos="90000" dir="5400000" sy="-100000" algn="bl" rotWithShape="0"/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3244" t="14765" r="485" b="17314"/>
          <a:stretch>
            <a:fillRect/>
          </a:stretch>
        </p:blipFill>
        <p:spPr bwMode="auto">
          <a:xfrm>
            <a:off x="3275856" y="4797152"/>
            <a:ext cx="288032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ÐÐ°ÑÑÐ¸Ð½ÐºÐ¸ Ð¿Ð¾ Ð·Ð°Ð¿ÑÐ¾ÑÑ ÑÑÑÐ±Ð¾Ð»ÑÐ½Ð¾Ðµ Ð¿Ð¾Ð»Ðµ ÐºÐ°ÑÑÐ¸Ð½ÐºÐ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144" y="1772816"/>
            <a:ext cx="2772308" cy="184820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755576" y="260648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Даже самые технически сложные планы и безумные ландшафтные идеи, при желании Заказчика, превратятся в красивейшие картины природы на Вашем участке, благодаря опыту и огромному творческому потенциалу наших специалистов.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5" name="Picture 3" descr="C:\Users\Пользователь\Downloads\WhatsApp Image 2018-06-18 at 16.19.2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44824"/>
            <a:ext cx="2496278" cy="187220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3076" name="Picture 4" descr="C:\Users\Пользователь\Downloads\WhatsApp Image 2018-06-18 at 16.19.19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2132856"/>
            <a:ext cx="1890210" cy="252028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3077" name="Picture 5" descr="C:\Users\Пользователь\Downloads\WhatsApp Image 2018-06-18 at 15.52.37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581128"/>
            <a:ext cx="2685985" cy="165618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3078" name="Picture 6" descr="C:\Users\Пользователь\Downloads\WhatsApp Image 2018-06-18 at 16.19.18 (2)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4365104"/>
            <a:ext cx="2592288" cy="194421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1988840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Наши контакты:</a:t>
            </a:r>
            <a:endParaRPr lang="ru-RU" sz="2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:\Users\Пользователь\Downloads\WhatsApp Image 2018-06-18 at 10.35.40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260648"/>
            <a:ext cx="2592288" cy="151638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827584" y="2708920"/>
            <a:ext cx="73448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Общественное Объединение «Общество инвалидов-предпринимателей «</a:t>
            </a:r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Бірлік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 (ОО «ООИП </a:t>
            </a:r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Бірлік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»)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ИН </a:t>
            </a:r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141240026506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ОКПО 52807723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Председатель правления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Ранбаев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Марат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Хайруллович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Тел/факс (7172)495989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Сот </a:t>
            </a:r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+</a:t>
            </a:r>
            <a:r>
              <a:rPr lang="ru-RU" b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77077175742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Бухгалтерия 8 701 588 62 95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Алия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Куандыковна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Отдел кадров 8 778 205 85 46 Жанна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Талгатовна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почта: 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birlik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oo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2014@</a:t>
            </a:r>
            <a:r>
              <a:rPr lang="en-US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mail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lang="en-US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ru</a:t>
            </a:r>
            <a:endParaRPr lang="ru-RU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Юридический адрес: г. Астана. пер.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Маралды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, д. 18/1,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Фактический адрес: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г.Астана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ул.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Темирбека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Жургенова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дом 26, (бухгалтерия, отдел кадров, юрист)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7584" y="332656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Инвалидность не является препятствием в осуществлении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трудовой функции. 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568" y="1052736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Общественное объединение «Общество инвалидов – предпринимателей «</a:t>
            </a:r>
            <a:r>
              <a:rPr lang="kk-KZ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Бірлік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» реализовывает программы и мероприятия направленных на оказание материальной помощи, медицинскую и социальную реабилитацию малообеспеченных, безработных, лиц, нуждающихся в попечении, инвалидов и иных лиц, которые в силу своих физических и интеллектуальных особенностей испытывают затруднение в реализации своих прав и законных интересов. </a:t>
            </a:r>
            <a:endParaRPr lang="ru-RU" sz="16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Пользователь\Desktop\Sistema nastavnichestva.jpg"/>
          <p:cNvPicPr>
            <a:picLocks noChangeAspect="1" noChangeArrowheads="1"/>
          </p:cNvPicPr>
          <p:nvPr/>
        </p:nvPicPr>
        <p:blipFill>
          <a:blip r:embed="rId2" cstate="print">
            <a:lum bright="-24000" contrast="10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blurRad="254000" dist="50800" dir="5400000" algn="ctr" rotWithShape="0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Пользователь\Desktop\人-帮手轮椅的残疾人-80096382.jpg"/>
          <p:cNvPicPr>
            <a:picLocks noChangeAspect="1" noChangeArrowheads="1"/>
          </p:cNvPicPr>
          <p:nvPr/>
        </p:nvPicPr>
        <p:blipFill>
          <a:blip r:embed="rId2" cstate="print">
            <a:lum bright="-27000" contrast="10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twoPt" dir="t"/>
          </a:scene3d>
          <a:sp3d extrusionH="139700" prstMaterial="clear">
            <a:bevelT h="63500"/>
            <a:extrusionClr>
              <a:schemeClr val="tx1"/>
            </a:extrusionClr>
            <a:contourClr>
              <a:schemeClr val="tx1"/>
            </a:contourClr>
          </a:sp3d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Мы оказываем социальную поддержку и защиту больных, включая улучшение материального положения малообеспеченных, социальную реабилитацию инвалидов, которые в силу своих физических или интеллектуальных особенностей, иных обстоятельств не способны самостоятельно реализовать </a:t>
            </a:r>
          </a:p>
          <a:p>
            <a:pPr algn="ctr"/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свои права и законные интересы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55576" y="116632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Общественное объединение «Общество инвалидов – предпринимателей «</a:t>
            </a:r>
            <a:r>
              <a:rPr lang="kk-KZ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Бірлік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» оказывает помощь в получении образования, профессиональной подготовке и трудоустройстве больных с учетом специфики заболевания, принимаем активное участие в улучшении социально-бытового обслуживания и жилищных условий больных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8" name="Picture 6" descr="ÐÐ°ÑÑÐ¸Ð½ÐºÐ¸ Ð¿Ð¾ Ð·Ð°Ð¿ÑÐ¾ÑÑ Ð¿Ð¾Ð´Ð´ÐµÑÐ¶ÐºÐ° Ð¸Ð½Ð²Ð°Ð»Ð¸Ð´Ð¾Ð² ÐºÐ°ÑÑÐ¸Ð½ÐºÐ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628800"/>
            <a:ext cx="6336704" cy="5082069"/>
          </a:xfrm>
          <a:prstGeom prst="rect">
            <a:avLst/>
          </a:prstGeom>
          <a:noFill/>
          <a:effectLst>
            <a:softEdge rad="1270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600" y="274638"/>
            <a:ext cx="7715200" cy="11430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Общественное объединение «Общество инвалидов – предпринимателей «</a:t>
            </a:r>
            <a:r>
              <a:rPr lang="kk-KZ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Бірлік</a:t>
            </a:r>
            <a:r>
              <a:rPr lang="ru-RU" sz="18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»  на сегодняшний день является сильным и надежным партнером в оказании следующих видов услуг (работ):</a:t>
            </a:r>
            <a:endParaRPr lang="ru-RU" sz="1800" dirty="0">
              <a:solidFill>
                <a:schemeClr val="tx2"/>
              </a:solidFill>
            </a:endParaRPr>
          </a:p>
        </p:txBody>
      </p:sp>
      <p:sp>
        <p:nvSpPr>
          <p:cNvPr id="15362" name="AutoShape 2" descr="blob:https://web.whatsapp.com/e8932d2d-79dc-4556-a044-258ae4700b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364" name="AutoShape 4" descr="blob:https://web.whatsapp.com/e8932d2d-79dc-4556-a044-258ae4700b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366" name="AutoShape 6" descr="blob:https://web.whatsapp.com/e8932d2d-79dc-4556-a044-258ae4700b5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367" name="Picture 7" descr="C:\Users\Пользователь\Downloads\WhatsApp Image 2018-06-18 at 09.37.0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93066"/>
            <a:ext cx="2232248" cy="1484499"/>
          </a:xfrm>
          <a:prstGeom prst="ellipse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47864" y="2420888"/>
            <a:ext cx="4896544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Изготовление мебели, малых </a:t>
            </a:r>
            <a:r>
              <a:rPr lang="ru-RU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рхитектурных форм (МАФ) и элементы благоустройства из камня  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19872" y="4005064"/>
            <a:ext cx="4896544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Макетирование архитектурных проектов</a:t>
            </a:r>
          </a:p>
        </p:txBody>
      </p:sp>
      <p:pic>
        <p:nvPicPr>
          <p:cNvPr id="15369" name="Picture 9" descr="https://birlik.org.kz/Birlik/img/portfolio/maket-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3" y="3573016"/>
            <a:ext cx="2240249" cy="1440160"/>
          </a:xfrm>
          <a:prstGeom prst="ellipse">
            <a:avLst/>
          </a:prstGeom>
          <a:noFill/>
        </p:spPr>
      </p:pic>
      <p:pic>
        <p:nvPicPr>
          <p:cNvPr id="15371" name="Picture 11" descr="ÐÐ°ÑÑÐ¸Ð½ÐºÐ¸ Ð¿Ð¾ Ð·Ð°Ð¿ÑÐ¾ÑÑ ÐºÐ»Ð¸Ð½Ð¸Ð½Ð³Ð¾Ð²ÑÐµ ÑÑÐ»ÑÐ³Ð¸ ÐºÐ°ÑÑÐ¸Ð½ÐºÐ¸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941168"/>
            <a:ext cx="2308046" cy="1512168"/>
          </a:xfrm>
          <a:prstGeom prst="ellipse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91880" y="5229200"/>
            <a:ext cx="244827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Клининговые</a:t>
            </a:r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услуги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75" name="AutoShape 15" descr="ÐÐ°ÑÑÐ¸Ð½ÐºÐ¸ Ð¿Ð¾ Ð·Ð°Ð¿ÑÐ¾ÑÑ Ð¾Ð·ÐµÐ»ÐµÐ½ÐµÐ½Ð¸Ðµ ÐºÐ°ÑÑÐ¸Ð½Ðº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377" name="AutoShape 17" descr="ÐÐ°ÑÑÐ¸Ð½ÐºÐ¸ Ð¿Ð¾ Ð·Ð°Ð¿ÑÐ¾ÑÑ Ð¾Ð·ÐµÐ»ÐµÐ½ÐµÐ½Ð¸Ðµ ÐºÐ°ÑÑÐ¸Ð½ÐºÐ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ÐÐ°ÑÑÐ¸Ð½ÐºÐ¸ Ð¿Ð¾ Ð·Ð°Ð¿ÑÐ¾ÑÑ Ð¾Ð·ÐµÐ»ÐµÐ½ÐµÐ½Ð¸Ðµ ÐºÐ°ÑÑÐ¸Ð½ÐºÐ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764704"/>
            <a:ext cx="2376263" cy="1397802"/>
          </a:xfrm>
          <a:prstGeom prst="ellipse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419872" y="1052736"/>
            <a:ext cx="5112568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Услуги в области озеленения, ландшафтного дизайна, благоустройство территории и дворов, санитарная очистка улиц и внутриквартальных дворов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 descr="ÐÐ°ÑÑÐ¸Ð½ÐºÐ¸ Ð¿Ð¾ Ð·Ð°Ð¿ÑÐ¾ÑÑ Ð¿Ð¾Ð»Ð¸Ð³ÑÐ°ÑÐ¸ÑÐµÑÐºÐ¸Ðµ ÑÑÐ»ÑÐ³Ð¸ ÐºÐ°ÑÑÐ¸Ð½ÐºÐ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2348881"/>
            <a:ext cx="2232247" cy="1478501"/>
          </a:xfrm>
          <a:prstGeom prst="ellipse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491880" y="2852936"/>
            <a:ext cx="504056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Услуги полиграфии, типографии, рекламы, оформление мероприятий и зданий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13" descr="ÐÐ°ÑÑÐ¸Ð½ÐºÐ¸ Ð¿Ð¾ Ð·Ð°Ð¿ÑÐ¾ÑÑ Ð±ÑÑÐ³Ð°Ð»ÑÐµÑÑÐºÐ¸Ðµ ÑÑÐ»ÑÐ³Ð¸ ÐºÐ°ÑÑÐ¸Ð½ÐºÐ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4437112"/>
            <a:ext cx="2232248" cy="1485460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491880" y="4869160"/>
            <a:ext cx="511256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Бухгалтерские и консалтинговые услуги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251520" y="404664"/>
          <a:ext cx="8568952" cy="6048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332657"/>
            <a:ext cx="7772400" cy="936104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Контроль качества</a:t>
            </a:r>
            <a:endParaRPr lang="ru-RU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C:\Users\Пользователь\Desktop\Учредительные документы\Сертификаты\Сертификат рус 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2880525" cy="3960440"/>
          </a:xfrm>
          <a:prstGeom prst="rect">
            <a:avLst/>
          </a:prstGeom>
          <a:noFill/>
        </p:spPr>
      </p:pic>
      <p:pic>
        <p:nvPicPr>
          <p:cNvPr id="16387" name="Picture 3" descr="C:\Users\Пользователь\Desktop\Учредительные документы\Сертификаты\Сертификат каз 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276872"/>
            <a:ext cx="2808312" cy="386115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71600" y="1484784"/>
            <a:ext cx="7272808" cy="73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Система менеджмента качества нашей организации применительно к услугам в области полиграфии, рекламы; производству мебели; озеленению; </a:t>
            </a:r>
          </a:p>
          <a:p>
            <a:pPr algn="ctr"/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ландшафтному дизайну; внутреннему и внешнему </a:t>
            </a:r>
            <a:r>
              <a:rPr lang="ru-RU" sz="14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клинингу</a:t>
            </a:r>
            <a:r>
              <a:rPr lang="ru-RU" sz="1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4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1055</Words>
  <Application>Microsoft Office PowerPoint</Application>
  <PresentationFormat>Экран (4:3)</PresentationFormat>
  <Paragraphs>101</Paragraphs>
  <Slides>24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Презентация PowerPoint</vt:lpstr>
      <vt:lpstr> Общественное объединение «Общество инвалидов – предпринимателей «Бірлік»  основано в 2014 году в целях реализации и защиты политических, экономических, социальных и культурных прав и свобод, развития активности и самодеятельности граждан; удовлетворения профессиональных и любительских интересов; развития научного , технического и художественного творчества, охраны жизни и здоровья людей, охраны окружающей природной среды; участия в благотворительной деятельности; проведения культурно-просветительной, спортивно-оздоровительной работы; охраны памятников истории и культуры; патриотического и гуманистического воспитания; расширения и укрепления международного сотрудничества; осуществления иной деятельности, не запрещенной законодательством Республики Казахстан.</vt:lpstr>
      <vt:lpstr>Презентация PowerPoint</vt:lpstr>
      <vt:lpstr>Презентация PowerPoint</vt:lpstr>
      <vt:lpstr>Презентация PowerPoint</vt:lpstr>
      <vt:lpstr>Общественное объединение «Общество инвалидов – предпринимателей «Бірлік»  на сегодняшний день является сильным и надежным партнером в оказании следующих видов услуг (работ):</vt:lpstr>
      <vt:lpstr>Презентация PowerPoint</vt:lpstr>
      <vt:lpstr>Презентация PowerPoint</vt:lpstr>
      <vt:lpstr>Контроль качества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Пользователь</dc:creator>
  <cp:lastModifiedBy>Компьютер 2</cp:lastModifiedBy>
  <cp:revision>82</cp:revision>
  <dcterms:created xsi:type="dcterms:W3CDTF">2018-06-18T03:46:22Z</dcterms:created>
  <dcterms:modified xsi:type="dcterms:W3CDTF">2020-10-27T09:08:42Z</dcterms:modified>
</cp:coreProperties>
</file>